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66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CA19A4-7AF9-48DF-B408-48C4D3A5D2AC}" v="92" dt="2026-05-17T09:26:16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5680" autoAdjust="0"/>
  </p:normalViewPr>
  <p:slideViewPr>
    <p:cSldViewPr snapToGrid="0">
      <p:cViewPr varScale="1">
        <p:scale>
          <a:sx n="57" d="100"/>
          <a:sy n="57" d="100"/>
        </p:scale>
        <p:origin x="3120" y="67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232DE-ABAA-4A35-B1D3-6F42D1F3EE8F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42424-ED81-43DD-8E73-6219F3C0670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32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42424-ED81-43DD-8E73-6219F3C0670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5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24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79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644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670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35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05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738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3610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94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053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712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B83B3-1BF5-4169-BA71-DBE9CA4E5BB2}" type="datetimeFigureOut">
              <a:rPr kumimoji="1" lang="ja-JP" altLang="en-US" smtClean="0"/>
              <a:t>2026/5/17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489E3-4790-4FF6-8F52-5C6CEDDA472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E9509F8-5A32-DE5E-C3F6-3FD40CC6A5CA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gradFill>
            <a:gsLst>
              <a:gs pos="8000">
                <a:srgbClr val="EEF5EE"/>
              </a:gs>
              <a:gs pos="0">
                <a:schemeClr val="accent6">
                  <a:lumMod val="40000"/>
                  <a:lumOff val="60000"/>
                </a:schemeClr>
              </a:gs>
              <a:gs pos="69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56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em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https://www.tokai-rengo.jp/" TargetMode="External"/><Relationship Id="rId10" Type="http://schemas.openxmlformats.org/officeDocument/2006/relationships/image" Target="../media/image7.jp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54E461A9-B572-683E-182A-944C952BB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85" y="1135714"/>
            <a:ext cx="2968075" cy="3097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81A2A5-E93D-F25E-7F85-0DE95081E3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3" b="15471"/>
          <a:stretch>
            <a:fillRect/>
          </a:stretch>
        </p:blipFill>
        <p:spPr bwMode="auto">
          <a:xfrm>
            <a:off x="3707322" y="1187091"/>
            <a:ext cx="3077496" cy="21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思考の吹き出し: 雲形 19">
            <a:extLst>
              <a:ext uri="{FF2B5EF4-FFF2-40B4-BE49-F238E27FC236}">
                <a16:creationId xmlns:a16="http://schemas.microsoft.com/office/drawing/2014/main" id="{6665406B-BF20-2F8C-0150-5944232B216D}"/>
              </a:ext>
            </a:extLst>
          </p:cNvPr>
          <p:cNvSpPr/>
          <p:nvPr/>
        </p:nvSpPr>
        <p:spPr>
          <a:xfrm>
            <a:off x="3692082" y="3394107"/>
            <a:ext cx="2944138" cy="822678"/>
          </a:xfrm>
          <a:prstGeom prst="cloudCallout">
            <a:avLst>
              <a:gd name="adj1" fmla="val -20361"/>
              <a:gd name="adj2" fmla="val -74182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D41F13F7-91D9-3F8B-0FB1-3B6EAAE97BE1}"/>
              </a:ext>
            </a:extLst>
          </p:cNvPr>
          <p:cNvSpPr/>
          <p:nvPr/>
        </p:nvSpPr>
        <p:spPr>
          <a:xfrm>
            <a:off x="594993" y="4331357"/>
            <a:ext cx="5668011" cy="860795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8CA72AA-9081-5830-88FD-63E7FACDE40F}"/>
              </a:ext>
            </a:extLst>
          </p:cNvPr>
          <p:cNvSpPr txBox="1"/>
          <p:nvPr/>
        </p:nvSpPr>
        <p:spPr>
          <a:xfrm>
            <a:off x="79130" y="158261"/>
            <a:ext cx="6699738" cy="830997"/>
          </a:xfrm>
          <a:prstGeom prst="rect">
            <a:avLst/>
          </a:prstGeom>
          <a:ln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/>
              <a:t>電気・電子・情報関係学会 東海支部連合大会　</a:t>
            </a:r>
            <a:endParaRPr kumimoji="1" lang="en-US" altLang="ja-JP" sz="2400" b="1" dirty="0"/>
          </a:p>
          <a:p>
            <a:pPr algn="ctr"/>
            <a:r>
              <a:rPr kumimoji="1" lang="ja-JP" altLang="en-US" sz="2400" b="1" dirty="0"/>
              <a:t>高校生・高専生・教員 </a:t>
            </a:r>
            <a:r>
              <a:rPr kumimoji="1" lang="en-US" altLang="ja-JP" sz="2400" b="1" dirty="0"/>
              <a:t>『</a:t>
            </a:r>
            <a:r>
              <a:rPr kumimoji="1" lang="ja-JP" altLang="en-US" sz="2400" b="1" dirty="0">
                <a:solidFill>
                  <a:srgbClr val="FFFF00"/>
                </a:solidFill>
              </a:rPr>
              <a:t>無料招待</a:t>
            </a:r>
            <a:r>
              <a:rPr kumimoji="1" lang="en-US" altLang="ja-JP" sz="2400" b="1" dirty="0"/>
              <a:t>』</a:t>
            </a:r>
            <a:r>
              <a:rPr kumimoji="1" lang="ja-JP" altLang="en-US" sz="2400" b="1" dirty="0"/>
              <a:t>のご案内</a:t>
            </a:r>
            <a:endParaRPr kumimoji="1" lang="en-US" altLang="ja-JP" sz="24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424C1AE-7524-DB96-922D-04C6AF3AAAD5}"/>
              </a:ext>
            </a:extLst>
          </p:cNvPr>
          <p:cNvSpPr txBox="1"/>
          <p:nvPr/>
        </p:nvSpPr>
        <p:spPr>
          <a:xfrm>
            <a:off x="259372" y="5240886"/>
            <a:ext cx="6339254" cy="435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txBody>
          <a:bodyPr wrap="square" lIns="36000" rIns="36000">
            <a:spAutoFit/>
          </a:bodyPr>
          <a:lstStyle/>
          <a:p>
            <a:r>
              <a:rPr lang="en-US" altLang="ja-JP" sz="1400" b="1" dirty="0"/>
              <a:t>【</a:t>
            </a:r>
            <a:r>
              <a:rPr lang="ja-JP" altLang="en-US" sz="1400" b="1" dirty="0"/>
              <a:t>対象者</a:t>
            </a:r>
            <a:r>
              <a:rPr lang="en-US" altLang="ja-JP" sz="1400" b="1" dirty="0"/>
              <a:t>】</a:t>
            </a:r>
          </a:p>
          <a:p>
            <a:r>
              <a:rPr lang="ja-JP" altLang="en-US" sz="1400" b="1" dirty="0"/>
              <a:t>　東海地方</a:t>
            </a:r>
            <a:r>
              <a:rPr lang="ja-JP" altLang="en-US" sz="1400" dirty="0"/>
              <a:t>（愛知県，岐阜県，三重県，長野県，静岡県の富士川以西）</a:t>
            </a:r>
            <a:r>
              <a:rPr lang="ja-JP" altLang="en-US" sz="1400" b="1" dirty="0"/>
              <a:t>の</a:t>
            </a:r>
            <a:br>
              <a:rPr lang="en-US" altLang="ja-JP" sz="1400" b="1" dirty="0"/>
            </a:br>
            <a:r>
              <a:rPr lang="ja-JP" altLang="en-US" sz="1400" b="1" dirty="0"/>
              <a:t>　高等学校 もしくは 高等専門学校 に所属する生徒または教員で，</a:t>
            </a:r>
            <a:endParaRPr lang="en-US" altLang="ja-JP" sz="1400" b="1" dirty="0"/>
          </a:p>
          <a:p>
            <a:r>
              <a:rPr lang="ja-JP" altLang="en-US" sz="1400" b="1" dirty="0"/>
              <a:t>　令和</a:t>
            </a:r>
            <a:r>
              <a:rPr lang="en-US" altLang="ja-JP" sz="1400" b="1" dirty="0"/>
              <a:t>8</a:t>
            </a:r>
            <a:r>
              <a:rPr lang="ja-JP" altLang="en-US" sz="1400" b="1" dirty="0"/>
              <a:t>年度 電気・電子・情報関係学会東海支部連合大会に聴講参加する方</a:t>
            </a:r>
            <a:endParaRPr lang="en-US" altLang="ja-JP" sz="1400" b="1" dirty="0"/>
          </a:p>
          <a:p>
            <a:r>
              <a:rPr lang="ja-JP" altLang="en-US" sz="1400" dirty="0"/>
              <a:t>　</a:t>
            </a:r>
            <a:r>
              <a:rPr lang="en-US" altLang="ja-JP" sz="1400" b="1" dirty="0">
                <a:solidFill>
                  <a:srgbClr val="FF0000"/>
                </a:solidFill>
              </a:rPr>
              <a:t>※</a:t>
            </a:r>
            <a:r>
              <a:rPr lang="ja-JP" altLang="en-US" sz="1400" b="1" u="sng" dirty="0">
                <a:solidFill>
                  <a:srgbClr val="FF0000"/>
                </a:solidFill>
              </a:rPr>
              <a:t>先着</a:t>
            </a:r>
            <a:r>
              <a:rPr lang="en-US" altLang="ja-JP" sz="1400" b="1" u="sng" dirty="0">
                <a:solidFill>
                  <a:srgbClr val="FF0000"/>
                </a:solidFill>
              </a:rPr>
              <a:t>20</a:t>
            </a:r>
            <a:r>
              <a:rPr lang="ja-JP" altLang="en-US" sz="1400" b="1" u="sng" dirty="0">
                <a:solidFill>
                  <a:srgbClr val="FF0000"/>
                </a:solidFill>
              </a:rPr>
              <a:t>名</a:t>
            </a:r>
            <a:r>
              <a:rPr lang="ja-JP" altLang="en-US" sz="1400" dirty="0"/>
              <a:t>（電気学会東海支部 関連委員の高専教員は対象外）</a:t>
            </a:r>
          </a:p>
          <a:p>
            <a:endParaRPr lang="ja-JP" altLang="en-US" sz="500" b="1" dirty="0"/>
          </a:p>
          <a:p>
            <a:r>
              <a:rPr lang="en-US" altLang="ja-JP" sz="1400" b="1" dirty="0"/>
              <a:t>【</a:t>
            </a:r>
            <a:r>
              <a:rPr lang="ja-JP" altLang="en-US" sz="1400" b="1" dirty="0"/>
              <a:t>補助内容</a:t>
            </a:r>
            <a:r>
              <a:rPr lang="en-US" altLang="ja-JP" sz="1400" b="1" dirty="0"/>
              <a:t>】</a:t>
            </a:r>
          </a:p>
          <a:p>
            <a:r>
              <a:rPr lang="ja-JP" altLang="en-US" sz="1400" b="1" dirty="0"/>
              <a:t>・参加費</a:t>
            </a:r>
            <a:r>
              <a:rPr lang="ja-JP" altLang="en-US" sz="1400" dirty="0"/>
              <a:t>：以下の</a:t>
            </a:r>
            <a:r>
              <a:rPr lang="ja-JP" altLang="en-US" sz="1400" dirty="0">
                <a:solidFill>
                  <a:srgbClr val="FF0000"/>
                </a:solidFill>
              </a:rPr>
              <a:t>大会参加費を補助</a:t>
            </a:r>
            <a:r>
              <a:rPr lang="ja-JP" altLang="en-US" sz="1400" dirty="0"/>
              <a:t>します（事前登録された方に限る）。</a:t>
            </a:r>
          </a:p>
          <a:p>
            <a:r>
              <a:rPr lang="ja-JP" altLang="en-US" sz="1400" dirty="0"/>
              <a:t>　　　　　（電気学会 会員：</a:t>
            </a:r>
            <a:r>
              <a:rPr lang="en-US" altLang="ja-JP" sz="1400" dirty="0"/>
              <a:t>5,000</a:t>
            </a:r>
            <a:r>
              <a:rPr lang="ja-JP" altLang="en-US" sz="1400" dirty="0"/>
              <a:t>円，非会員：</a:t>
            </a:r>
            <a:r>
              <a:rPr lang="en-US" altLang="ja-JP" sz="1400" dirty="0"/>
              <a:t>10,000</a:t>
            </a:r>
            <a:r>
              <a:rPr lang="ja-JP" altLang="en-US" sz="1400" dirty="0"/>
              <a:t>円，学生：無料）</a:t>
            </a:r>
          </a:p>
          <a:p>
            <a:r>
              <a:rPr lang="ja-JP" altLang="en-US" sz="1400" dirty="0"/>
              <a:t>　　　　　連合大会への参加申込は以下の</a:t>
            </a:r>
            <a:r>
              <a:rPr lang="en-US" altLang="ja-JP" sz="1400" dirty="0"/>
              <a:t>HP</a:t>
            </a:r>
            <a:r>
              <a:rPr lang="ja-JP" altLang="en-US" sz="1400" dirty="0"/>
              <a:t>からご自身で実施してください。</a:t>
            </a:r>
          </a:p>
          <a:p>
            <a:r>
              <a:rPr lang="ja-JP" altLang="en-US" sz="1400" dirty="0"/>
              <a:t>　　　　　（参加申込ページ：</a:t>
            </a:r>
            <a:r>
              <a:rPr lang="en-US" altLang="ja-JP" sz="1400" dirty="0">
                <a:hlinkClick r:id="rId5"/>
              </a:rPr>
              <a:t>https://www.tokai-rengo.jp</a:t>
            </a:r>
            <a:r>
              <a:rPr lang="ja-JP" altLang="en-US" sz="1400" dirty="0"/>
              <a:t>）</a:t>
            </a:r>
          </a:p>
          <a:p>
            <a:r>
              <a:rPr lang="ja-JP" altLang="en-US" sz="1400" b="1" dirty="0"/>
              <a:t>・交通費：</a:t>
            </a:r>
            <a:r>
              <a:rPr lang="ja-JP" altLang="en-US" sz="1400" dirty="0"/>
              <a:t>所属する学校の最寄り駅から大会会場（静岡大学浜松キャンパス）</a:t>
            </a:r>
            <a:endParaRPr lang="en-US" altLang="ja-JP" sz="1400" dirty="0"/>
          </a:p>
          <a:p>
            <a:r>
              <a:rPr lang="ja-JP" altLang="en-US" sz="1400" dirty="0"/>
              <a:t>　　　　　までの</a:t>
            </a:r>
            <a:r>
              <a:rPr lang="ja-JP" altLang="en-US" sz="1400" dirty="0">
                <a:solidFill>
                  <a:srgbClr val="FF0000"/>
                </a:solidFill>
              </a:rPr>
              <a:t>公共交通機関の往復交通費を補助</a:t>
            </a:r>
            <a:r>
              <a:rPr lang="ja-JP" altLang="en-US" sz="1400" dirty="0"/>
              <a:t>します。</a:t>
            </a:r>
          </a:p>
          <a:p>
            <a:r>
              <a:rPr lang="ja-JP" altLang="en-US" sz="1400" b="1" dirty="0"/>
              <a:t>・宿泊費：</a:t>
            </a:r>
            <a:r>
              <a:rPr lang="ja-JP" altLang="en-US" sz="1400" dirty="0">
                <a:solidFill>
                  <a:srgbClr val="FF0000"/>
                </a:solidFill>
              </a:rPr>
              <a:t>上限１万円まで補助</a:t>
            </a:r>
            <a:r>
              <a:rPr lang="ja-JP" altLang="en-US" sz="1400" dirty="0"/>
              <a:t>します。宿泊先は各自予約してください。</a:t>
            </a:r>
          </a:p>
          <a:p>
            <a:endParaRPr lang="ja-JP" altLang="en-US" sz="500" b="1" dirty="0"/>
          </a:p>
          <a:p>
            <a:r>
              <a:rPr lang="en-US" altLang="ja-JP" sz="1400" b="1" dirty="0"/>
              <a:t>【</a:t>
            </a:r>
            <a:r>
              <a:rPr lang="ja-JP" altLang="en-US" sz="1400" b="1" dirty="0"/>
              <a:t>申込方法</a:t>
            </a:r>
            <a:r>
              <a:rPr lang="en-US" altLang="ja-JP" sz="1400" b="1" dirty="0"/>
              <a:t>】</a:t>
            </a:r>
          </a:p>
          <a:p>
            <a:r>
              <a:rPr lang="ja-JP" altLang="en-US" sz="1400" b="1" dirty="0"/>
              <a:t>　</a:t>
            </a:r>
            <a:r>
              <a:rPr lang="ja-JP" altLang="en-US" sz="1400" dirty="0"/>
              <a:t>右下欄より入手可能な</a:t>
            </a:r>
            <a:r>
              <a:rPr lang="ja-JP" altLang="en-US" sz="1400" u="sng" dirty="0"/>
              <a:t>申し込み用紙</a:t>
            </a:r>
            <a:r>
              <a:rPr lang="ja-JP" altLang="en-US" sz="1400" dirty="0"/>
              <a:t>に必要事項を記入の上，</a:t>
            </a:r>
            <a:endParaRPr lang="en-US" altLang="ja-JP" sz="1400" dirty="0"/>
          </a:p>
          <a:p>
            <a:r>
              <a:rPr lang="ja-JP" altLang="en-US" sz="1400" dirty="0"/>
              <a:t>　 電気学会東海支部 事務局 宛にメールにて申し込みを</a:t>
            </a:r>
            <a:endParaRPr lang="en-US" altLang="ja-JP" sz="1400" dirty="0"/>
          </a:p>
          <a:p>
            <a:r>
              <a:rPr lang="ja-JP" altLang="en-US" sz="1400" dirty="0"/>
              <a:t>　お願いします。（</a:t>
            </a:r>
            <a:r>
              <a:rPr lang="en-US" altLang="ja-JP" sz="1400" dirty="0"/>
              <a:t>E-mail : ieej-tok@gc4.so-net.ne.jp</a:t>
            </a:r>
            <a:r>
              <a:rPr lang="ja-JP" altLang="en-US" sz="1400" dirty="0"/>
              <a:t>）</a:t>
            </a:r>
          </a:p>
          <a:p>
            <a:endParaRPr lang="ja-JP" altLang="en-US" sz="500" b="1" dirty="0"/>
          </a:p>
          <a:p>
            <a:r>
              <a:rPr lang="en-US" altLang="ja-JP" sz="1400" b="1" dirty="0"/>
              <a:t>【</a:t>
            </a:r>
            <a:r>
              <a:rPr lang="ja-JP" altLang="en-US" sz="1400" b="1" dirty="0"/>
              <a:t>申込締切</a:t>
            </a:r>
            <a:r>
              <a:rPr lang="en-US" altLang="ja-JP" sz="1400" b="1" dirty="0"/>
              <a:t>】</a:t>
            </a:r>
          </a:p>
          <a:p>
            <a:r>
              <a:rPr lang="ja-JP" altLang="en-US" sz="1400" b="1" dirty="0"/>
              <a:t>　</a:t>
            </a:r>
            <a:r>
              <a:rPr lang="en-US" altLang="ja-JP" sz="1400" b="1" u="sng" dirty="0">
                <a:solidFill>
                  <a:srgbClr val="FF0000"/>
                </a:solidFill>
              </a:rPr>
              <a:t>2026</a:t>
            </a:r>
            <a:r>
              <a:rPr lang="ja-JP" altLang="en-US" sz="1400" b="1" u="sng" dirty="0">
                <a:solidFill>
                  <a:srgbClr val="FF0000"/>
                </a:solidFill>
              </a:rPr>
              <a:t>年</a:t>
            </a:r>
            <a:r>
              <a:rPr lang="en-US" altLang="ja-JP" sz="1400" b="1" u="sng" dirty="0">
                <a:solidFill>
                  <a:srgbClr val="FF0000"/>
                </a:solidFill>
              </a:rPr>
              <a:t>8</a:t>
            </a:r>
            <a:r>
              <a:rPr lang="ja-JP" altLang="en-US" sz="1400" b="1" u="sng" dirty="0">
                <a:solidFill>
                  <a:srgbClr val="FF0000"/>
                </a:solidFill>
              </a:rPr>
              <a:t>月</a:t>
            </a:r>
            <a:r>
              <a:rPr lang="en-US" altLang="ja-JP" sz="1400" b="1" u="sng" dirty="0">
                <a:solidFill>
                  <a:srgbClr val="FF0000"/>
                </a:solidFill>
              </a:rPr>
              <a:t>15</a:t>
            </a:r>
            <a:r>
              <a:rPr lang="ja-JP" altLang="en-US" sz="1400" b="1" u="sng" dirty="0">
                <a:solidFill>
                  <a:srgbClr val="FF0000"/>
                </a:solidFill>
              </a:rPr>
              <a:t>日</a:t>
            </a:r>
            <a:r>
              <a:rPr lang="en-US" altLang="ja-JP" sz="1400" b="1" u="sng" dirty="0">
                <a:solidFill>
                  <a:srgbClr val="FF0000"/>
                </a:solidFill>
              </a:rPr>
              <a:t>(</a:t>
            </a:r>
            <a:r>
              <a:rPr lang="ja-JP" altLang="en-US" sz="1400" b="1" u="sng" dirty="0">
                <a:solidFill>
                  <a:srgbClr val="FF0000"/>
                </a:solidFill>
              </a:rPr>
              <a:t>土</a:t>
            </a:r>
            <a:r>
              <a:rPr lang="en-US" altLang="ja-JP" sz="1400" b="1" u="sng" dirty="0">
                <a:solidFill>
                  <a:srgbClr val="FF0000"/>
                </a:solidFill>
              </a:rPr>
              <a:t>)</a:t>
            </a:r>
            <a:r>
              <a:rPr lang="ja-JP" altLang="en-US" sz="1400" b="1" dirty="0">
                <a:solidFill>
                  <a:srgbClr val="FF0000"/>
                </a:solidFill>
              </a:rPr>
              <a:t>まで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17FA22-22E4-A683-5E59-0422FF346176}"/>
              </a:ext>
            </a:extLst>
          </p:cNvPr>
          <p:cNvSpPr txBox="1"/>
          <p:nvPr/>
        </p:nvSpPr>
        <p:spPr>
          <a:xfrm>
            <a:off x="2590800" y="9590867"/>
            <a:ext cx="426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/>
              <a:t>問い合わせ先：電気学会東海支部（</a:t>
            </a:r>
            <a:r>
              <a:rPr lang="en-US" altLang="ja-JP" sz="1100" b="1" dirty="0"/>
              <a:t> ieej-tok@gc4.so-net.ne.jp </a:t>
            </a:r>
            <a:r>
              <a:rPr kumimoji="1" lang="ja-JP" altLang="en-US" sz="1100" b="1" dirty="0"/>
              <a:t>）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3A145C9-46AB-51C6-4F2A-11853DA0464E}"/>
              </a:ext>
            </a:extLst>
          </p:cNvPr>
          <p:cNvSpPr txBox="1"/>
          <p:nvPr/>
        </p:nvSpPr>
        <p:spPr>
          <a:xfrm>
            <a:off x="847561" y="4403795"/>
            <a:ext cx="58039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電気に関する「最先端の研究開発」が議論される</a:t>
            </a:r>
            <a:br>
              <a:rPr kumimoji="1" lang="en-US" altLang="ja-JP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ja-JP" alt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kumimoji="1" lang="ja-JP" alt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“学会”に無料で参加</a:t>
            </a:r>
            <a:r>
              <a:rPr kumimoji="1" lang="ja-JP" alt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してみませんか？</a:t>
            </a:r>
          </a:p>
        </p:txBody>
      </p:sp>
      <p:sp>
        <p:nvSpPr>
          <p:cNvPr id="16" name="吹き出し: 四角形 15">
            <a:extLst>
              <a:ext uri="{FF2B5EF4-FFF2-40B4-BE49-F238E27FC236}">
                <a16:creationId xmlns:a16="http://schemas.microsoft.com/office/drawing/2014/main" id="{5E941423-1B17-3529-128C-D6F9D480AFFE}"/>
              </a:ext>
            </a:extLst>
          </p:cNvPr>
          <p:cNvSpPr/>
          <p:nvPr/>
        </p:nvSpPr>
        <p:spPr>
          <a:xfrm>
            <a:off x="3049688" y="9103494"/>
            <a:ext cx="3362325" cy="430887"/>
          </a:xfrm>
          <a:prstGeom prst="wedgeRectCallout">
            <a:avLst>
              <a:gd name="adj1" fmla="val -24804"/>
              <a:gd name="adj2" fmla="val -19541"/>
            </a:avLst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7C74550-0B8C-8D14-5E03-AA488ECCB982}"/>
              </a:ext>
            </a:extLst>
          </p:cNvPr>
          <p:cNvSpPr txBox="1"/>
          <p:nvPr/>
        </p:nvSpPr>
        <p:spPr>
          <a:xfrm>
            <a:off x="3049688" y="9113020"/>
            <a:ext cx="3695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accent2"/>
                </a:solidFill>
              </a:rPr>
              <a:t>申し込み方法の詳細はこちら：</a:t>
            </a:r>
            <a:br>
              <a:rPr kumimoji="1" lang="en-US" altLang="ja-JP" sz="1100" b="1" dirty="0">
                <a:solidFill>
                  <a:srgbClr val="0563C1"/>
                </a:solidFill>
                <a:latin typeface="游ゴシック" panose="020B0400000000000000" pitchFamily="50" charset="-128"/>
                <a:cs typeface="Times New Roman" panose="02020603050405020304" pitchFamily="18" charset="0"/>
              </a:rPr>
            </a:br>
            <a:r>
              <a:rPr kumimoji="1" lang="en-US" altLang="ja-JP" sz="1100" b="1" dirty="0">
                <a:solidFill>
                  <a:srgbClr val="0563C1"/>
                </a:solidFill>
                <a:latin typeface="游ゴシック" panose="020B0400000000000000" pitchFamily="50" charset="-128"/>
                <a:cs typeface="Times New Roman" panose="02020603050405020304" pitchFamily="18" charset="0"/>
              </a:rPr>
              <a:t>https://www.iee.jp/tokai/20260815campaign/</a:t>
            </a:r>
            <a:endParaRPr lang="en-US" altLang="ja-JP" sz="1100" dirty="0">
              <a:effectLst/>
              <a:latin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6A56C1D-CDE9-F808-88DB-487E71B40A55}"/>
              </a:ext>
            </a:extLst>
          </p:cNvPr>
          <p:cNvSpPr txBox="1"/>
          <p:nvPr/>
        </p:nvSpPr>
        <p:spPr>
          <a:xfrm>
            <a:off x="230033" y="1725357"/>
            <a:ext cx="2715336" cy="33855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solidFill>
                  <a:srgbClr val="002060"/>
                </a:solidFill>
              </a:rPr>
              <a:t>https://www.tokai-rengo.jp/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4EE12C9-A5B1-852D-AD81-341790E05522}"/>
              </a:ext>
            </a:extLst>
          </p:cNvPr>
          <p:cNvSpPr txBox="1"/>
          <p:nvPr/>
        </p:nvSpPr>
        <p:spPr>
          <a:xfrm>
            <a:off x="216850" y="1064920"/>
            <a:ext cx="336736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600" b="1" dirty="0"/>
              <a:t> ２０２６年８月３０日～３１日</a:t>
            </a:r>
            <a:endParaRPr kumimoji="1" lang="en-US" altLang="ja-JP" sz="1600" b="1" dirty="0"/>
          </a:p>
          <a:p>
            <a:pPr algn="ctr"/>
            <a:r>
              <a:rPr kumimoji="1" lang="ja-JP" altLang="en-US" sz="1600" b="1" dirty="0"/>
              <a:t>静岡大学 浜松キャンパス</a:t>
            </a:r>
            <a:endParaRPr kumimoji="1" lang="en-US" altLang="ja-JP" sz="1600" b="1" dirty="0"/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6ED2F449-682A-5735-4134-96C9D60CED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106" y="1614524"/>
            <a:ext cx="493721" cy="493721"/>
          </a:xfrm>
          <a:prstGeom prst="rect">
            <a:avLst/>
          </a:prstGeom>
        </p:spPr>
      </p:pic>
      <p:sp>
        <p:nvSpPr>
          <p:cNvPr id="18" name="楕円 17">
            <a:extLst>
              <a:ext uri="{FF2B5EF4-FFF2-40B4-BE49-F238E27FC236}">
                <a16:creationId xmlns:a16="http://schemas.microsoft.com/office/drawing/2014/main" id="{5A5B730B-30A6-2839-0175-DFBF7314C326}"/>
              </a:ext>
            </a:extLst>
          </p:cNvPr>
          <p:cNvSpPr/>
          <p:nvPr/>
        </p:nvSpPr>
        <p:spPr>
          <a:xfrm>
            <a:off x="4333908" y="2890346"/>
            <a:ext cx="141206" cy="1412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1588ADAC-460F-F919-9BF1-1582914CA9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52" y="1792032"/>
            <a:ext cx="946112" cy="532187"/>
          </a:xfrm>
          <a:prstGeom prst="rect">
            <a:avLst/>
          </a:prstGeom>
        </p:spPr>
      </p:pic>
      <p:sp>
        <p:nvSpPr>
          <p:cNvPr id="25" name="TextBox 34">
            <a:extLst>
              <a:ext uri="{FF2B5EF4-FFF2-40B4-BE49-F238E27FC236}">
                <a16:creationId xmlns:a16="http://schemas.microsoft.com/office/drawing/2014/main" id="{5F67F0CD-CB7C-84D0-66F9-5C0B38E4E201}"/>
              </a:ext>
            </a:extLst>
          </p:cNvPr>
          <p:cNvSpPr txBox="1"/>
          <p:nvPr/>
        </p:nvSpPr>
        <p:spPr>
          <a:xfrm>
            <a:off x="3981524" y="3542668"/>
            <a:ext cx="252909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静岡大学 浜松キャンパスまでの</a:t>
            </a:r>
            <a:endParaRPr lang="en-US" altLang="ja-JP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1200" b="1" dirty="0">
                <a:solidFill>
                  <a:srgbClr val="FF0066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交通費や宿泊費，参加費を補助！</a:t>
            </a:r>
            <a:endParaRPr lang="zh-CN" altLang="en-US" sz="1200" b="1" dirty="0">
              <a:solidFill>
                <a:srgbClr val="FF0066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TextBox 55">
            <a:extLst>
              <a:ext uri="{FF2B5EF4-FFF2-40B4-BE49-F238E27FC236}">
                <a16:creationId xmlns:a16="http://schemas.microsoft.com/office/drawing/2014/main" id="{3F6C3AA8-6AC1-7847-AF41-2C40DE635F74}"/>
              </a:ext>
            </a:extLst>
          </p:cNvPr>
          <p:cNvSpPr txBox="1"/>
          <p:nvPr/>
        </p:nvSpPr>
        <p:spPr>
          <a:xfrm>
            <a:off x="3882921" y="1145387"/>
            <a:ext cx="11676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交通アクセス</a:t>
            </a:r>
            <a:endParaRPr lang="en-US" altLang="ja-JP" sz="11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7A045D1-2E3A-599D-DA1C-D103009B5CA6}"/>
              </a:ext>
            </a:extLst>
          </p:cNvPr>
          <p:cNvGrpSpPr/>
          <p:nvPr/>
        </p:nvGrpSpPr>
        <p:grpSpPr>
          <a:xfrm>
            <a:off x="4546041" y="2804374"/>
            <a:ext cx="824769" cy="278125"/>
            <a:chOff x="4917364" y="2587060"/>
            <a:chExt cx="824769" cy="278125"/>
          </a:xfrm>
        </p:grpSpPr>
        <p:sp>
          <p:nvSpPr>
            <p:cNvPr id="30" name="四角形: 角を丸くする 29">
              <a:extLst>
                <a:ext uri="{FF2B5EF4-FFF2-40B4-BE49-F238E27FC236}">
                  <a16:creationId xmlns:a16="http://schemas.microsoft.com/office/drawing/2014/main" id="{82A33B0A-9459-3CC4-20D0-5BEFCF6E4733}"/>
                </a:ext>
              </a:extLst>
            </p:cNvPr>
            <p:cNvSpPr/>
            <p:nvPr/>
          </p:nvSpPr>
          <p:spPr>
            <a:xfrm>
              <a:off x="4917364" y="2589585"/>
              <a:ext cx="796105" cy="275600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798208D3-3022-25C7-68B3-D04ECC45D16D}"/>
                </a:ext>
              </a:extLst>
            </p:cNvPr>
            <p:cNvSpPr txBox="1"/>
            <p:nvPr/>
          </p:nvSpPr>
          <p:spPr>
            <a:xfrm>
              <a:off x="4930719" y="2587060"/>
              <a:ext cx="8114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JR</a:t>
              </a:r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浜松駅</a:t>
              </a:r>
            </a:p>
          </p:txBody>
        </p: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AB6A68AC-306A-EAAD-DF18-F972D68B8ADB}"/>
              </a:ext>
            </a:extLst>
          </p:cNvPr>
          <p:cNvGrpSpPr/>
          <p:nvPr/>
        </p:nvGrpSpPr>
        <p:grpSpPr>
          <a:xfrm>
            <a:off x="3819254" y="2372455"/>
            <a:ext cx="757454" cy="275600"/>
            <a:chOff x="2580113" y="8035833"/>
            <a:chExt cx="984202" cy="358102"/>
          </a:xfrm>
        </p:grpSpPr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id="{784AB5EF-806E-56A4-F4B9-AA5FACCD75A5}"/>
                </a:ext>
              </a:extLst>
            </p:cNvPr>
            <p:cNvSpPr/>
            <p:nvPr/>
          </p:nvSpPr>
          <p:spPr>
            <a:xfrm>
              <a:off x="2580113" y="8035833"/>
              <a:ext cx="969908" cy="358102"/>
            </a:xfrm>
            <a:prstGeom prst="roundRect">
              <a:avLst>
                <a:gd name="adj" fmla="val 50000"/>
              </a:avLst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ADC92DB6-EFCE-9805-4AA8-90F734D692CF}"/>
                </a:ext>
              </a:extLst>
            </p:cNvPr>
            <p:cNvSpPr txBox="1"/>
            <p:nvPr/>
          </p:nvSpPr>
          <p:spPr>
            <a:xfrm>
              <a:off x="2580113" y="8039058"/>
              <a:ext cx="984202" cy="339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100" dirty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静岡大学</a:t>
              </a:r>
            </a:p>
          </p:txBody>
        </p:sp>
      </p:grpSp>
      <p:pic>
        <p:nvPicPr>
          <p:cNvPr id="62" name="図 61">
            <a:extLst>
              <a:ext uri="{FF2B5EF4-FFF2-40B4-BE49-F238E27FC236}">
                <a16:creationId xmlns:a16="http://schemas.microsoft.com/office/drawing/2014/main" id="{D91949E1-337E-CC7D-7DF7-D31ACEA06C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777" y="4776088"/>
            <a:ext cx="860795" cy="860795"/>
          </a:xfrm>
          <a:prstGeom prst="rect">
            <a:avLst/>
          </a:prstGeom>
        </p:spPr>
      </p:pic>
      <p:pic>
        <p:nvPicPr>
          <p:cNvPr id="1028" name="Picture 4" descr="うなぎのキャラクター">
            <a:extLst>
              <a:ext uri="{FF2B5EF4-FFF2-40B4-BE49-F238E27FC236}">
                <a16:creationId xmlns:a16="http://schemas.microsoft.com/office/drawing/2014/main" id="{CAAD10E9-840C-C421-B8D7-F5324E397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701" y="2917819"/>
            <a:ext cx="571967" cy="58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図 42" descr="建物の前の道路標識&#10;&#10;AI 生成コンテンツは誤りを含む可能性があります。">
            <a:extLst>
              <a:ext uri="{FF2B5EF4-FFF2-40B4-BE49-F238E27FC236}">
                <a16:creationId xmlns:a16="http://schemas.microsoft.com/office/drawing/2014/main" id="{340B62A6-F3AF-A643-148B-346949CF5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60" y="2124557"/>
            <a:ext cx="3173728" cy="2114992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0115C3CA-E0D9-E95D-2B06-987378DAE331}"/>
              </a:ext>
            </a:extLst>
          </p:cNvPr>
          <p:cNvSpPr/>
          <p:nvPr/>
        </p:nvSpPr>
        <p:spPr>
          <a:xfrm>
            <a:off x="4226160" y="2728288"/>
            <a:ext cx="141206" cy="14120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/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5C66B3E1-499D-39D5-E796-74F647A2B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175" y="8177922"/>
            <a:ext cx="876838" cy="87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13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509</TotalTime>
  <Words>389</Words>
  <Application>Microsoft Office PowerPoint</Application>
  <PresentationFormat>A4 210 x 297 mm</PresentationFormat>
  <Paragraphs>35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BIZ UDPゴシック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Hirohiko Tanaka</dc:creator>
  <cp:lastModifiedBy>壁谷 勢津子</cp:lastModifiedBy>
  <cp:revision>26</cp:revision>
  <dcterms:created xsi:type="dcterms:W3CDTF">2024-06-11T05:31:50Z</dcterms:created>
  <dcterms:modified xsi:type="dcterms:W3CDTF">2026-05-17T11:40:32Z</dcterms:modified>
</cp:coreProperties>
</file>