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CF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118" autoAdjust="0"/>
  </p:normalViewPr>
  <p:slideViewPr>
    <p:cSldViewPr snapToGrid="0">
      <p:cViewPr varScale="1">
        <p:scale>
          <a:sx n="57" d="100"/>
          <a:sy n="57" d="100"/>
        </p:scale>
        <p:origin x="3120" y="67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232DE-ABAA-4A35-B1D3-6F42D1F3EE8F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42424-ED81-43DD-8E73-6219F3C06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323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42424-ED81-43DD-8E73-6219F3C0670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50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24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679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44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70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35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05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38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61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05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71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B83B3-1BF5-4169-BA71-DBE9CA4E5BB2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489E3-4790-4FF6-8F52-5C6CEDDA4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E9509F8-5A32-DE5E-C3F6-3FD40CC6A5CA}"/>
              </a:ext>
            </a:extLst>
          </p:cNvPr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gradFill>
            <a:gsLst>
              <a:gs pos="8000">
                <a:srgbClr val="EEF5EE"/>
              </a:gs>
              <a:gs pos="0">
                <a:schemeClr val="accent6">
                  <a:lumMod val="40000"/>
                  <a:lumOff val="60000"/>
                </a:schemeClr>
              </a:gs>
              <a:gs pos="6900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56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CA72AA-9081-5830-88FD-63E7FACDE40F}"/>
              </a:ext>
            </a:extLst>
          </p:cNvPr>
          <p:cNvSpPr txBox="1"/>
          <p:nvPr/>
        </p:nvSpPr>
        <p:spPr>
          <a:xfrm>
            <a:off x="79130" y="158261"/>
            <a:ext cx="6699738" cy="830997"/>
          </a:xfrm>
          <a:prstGeom prst="rect">
            <a:avLst/>
          </a:prstGeom>
          <a:ln w="28575"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kumimoji="1" lang="en-US" altLang="ja-JP" sz="2400" b="1" dirty="0"/>
          </a:p>
          <a:p>
            <a:pPr algn="ctr"/>
            <a:endParaRPr kumimoji="1" lang="en-US" altLang="ja-JP" sz="24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424C1AE-7524-DB96-922D-04C6AF3AAAD5}"/>
              </a:ext>
            </a:extLst>
          </p:cNvPr>
          <p:cNvSpPr txBox="1"/>
          <p:nvPr/>
        </p:nvSpPr>
        <p:spPr>
          <a:xfrm>
            <a:off x="259372" y="5518147"/>
            <a:ext cx="6339254" cy="41036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endParaRPr lang="en-US" altLang="ja-JP" sz="400" b="1" dirty="0"/>
          </a:p>
          <a:p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</a:t>
            </a:r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目的</a:t>
            </a:r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】</a:t>
            </a:r>
          </a:p>
          <a:p>
            <a:r>
              <a:rPr lang="ja-JP" altLang="en-US" sz="1400" b="1" dirty="0"/>
              <a:t>　電気学会 東海支部管内の若手に対する論文投稿支援および技術者育成</a:t>
            </a:r>
            <a:endParaRPr lang="en-US" altLang="ja-JP" sz="1400" b="1" dirty="0"/>
          </a:p>
          <a:p>
            <a:pPr>
              <a:lnSpc>
                <a:spcPts val="1400"/>
              </a:lnSpc>
            </a:pPr>
            <a:endParaRPr lang="en-US" altLang="ja-JP" sz="1400" b="1" dirty="0"/>
          </a:p>
          <a:p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</a:t>
            </a:r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助成額</a:t>
            </a:r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】</a:t>
            </a:r>
          </a:p>
          <a:p>
            <a:r>
              <a:rPr lang="ja-JP" altLang="en-US" sz="1400" b="1" dirty="0">
                <a:solidFill>
                  <a:srgbClr val="FF0000"/>
                </a:solidFill>
              </a:rPr>
              <a:t>　</a:t>
            </a:r>
            <a:r>
              <a:rPr lang="ja-JP" altLang="en-US" sz="1400" b="1" u="sng" dirty="0">
                <a:solidFill>
                  <a:srgbClr val="FF0000"/>
                </a:solidFill>
              </a:rPr>
              <a:t>論文掲載１件あたり</a:t>
            </a:r>
            <a:r>
              <a:rPr lang="en-US" altLang="ja-JP" sz="1400" b="1" u="sng" dirty="0">
                <a:solidFill>
                  <a:srgbClr val="FF0000"/>
                </a:solidFill>
              </a:rPr>
              <a:t>20</a:t>
            </a:r>
            <a:r>
              <a:rPr lang="ja-JP" altLang="en-US" sz="1400" b="1" u="sng" dirty="0">
                <a:solidFill>
                  <a:srgbClr val="FF0000"/>
                </a:solidFill>
              </a:rPr>
              <a:t>万円</a:t>
            </a:r>
            <a:r>
              <a:rPr lang="ja-JP" altLang="en-US" sz="1400" b="1" dirty="0"/>
              <a:t>（掲載料が</a:t>
            </a:r>
            <a:r>
              <a:rPr lang="en-US" altLang="ja-JP" sz="1400" b="1" dirty="0"/>
              <a:t>20</a:t>
            </a:r>
            <a:r>
              <a:rPr lang="ja-JP" altLang="en-US" sz="1400" b="1" dirty="0"/>
              <a:t>万円以下の場合は実費分）</a:t>
            </a:r>
          </a:p>
          <a:p>
            <a:pPr>
              <a:lnSpc>
                <a:spcPts val="1400"/>
              </a:lnSpc>
            </a:pPr>
            <a:endParaRPr lang="en-US" altLang="ja-JP" sz="1400" b="1" dirty="0"/>
          </a:p>
          <a:p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</a:t>
            </a:r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助成対象</a:t>
            </a:r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】</a:t>
            </a:r>
          </a:p>
          <a:p>
            <a:r>
              <a:rPr lang="ja-JP" altLang="en-US" sz="1400" b="1" dirty="0"/>
              <a:t>　</a:t>
            </a:r>
            <a:r>
              <a:rPr lang="ja-JP" altLang="en-US" sz="1400" b="1" u="sng" dirty="0">
                <a:solidFill>
                  <a:srgbClr val="FF0000"/>
                </a:solidFill>
              </a:rPr>
              <a:t>以下のすべての条件を満たすもの</a:t>
            </a:r>
            <a:r>
              <a:rPr lang="ja-JP" altLang="en-US" sz="1400" b="1" dirty="0"/>
              <a:t>（申請者につき１回のみ利用可能）</a:t>
            </a:r>
            <a:endParaRPr lang="en-US" altLang="ja-JP" sz="1400" dirty="0"/>
          </a:p>
          <a:p>
            <a:r>
              <a:rPr lang="ja-JP" altLang="en-US" sz="1400" b="1" dirty="0"/>
              <a:t>　・筆頭著者が</a:t>
            </a:r>
            <a:r>
              <a:rPr lang="en-US" altLang="ja-JP" sz="1400" b="1" dirty="0"/>
              <a:t>2026</a:t>
            </a:r>
            <a:r>
              <a:rPr lang="ja-JP" altLang="en-US" sz="1400" b="1" dirty="0"/>
              <a:t>年</a:t>
            </a:r>
            <a:r>
              <a:rPr lang="en-US" altLang="ja-JP" sz="1400" b="1" dirty="0"/>
              <a:t>4</a:t>
            </a:r>
            <a:r>
              <a:rPr lang="ja-JP" altLang="en-US" sz="1400" b="1" dirty="0"/>
              <a:t>月</a:t>
            </a:r>
            <a:r>
              <a:rPr lang="en-US" altLang="ja-JP" sz="1400" b="1" dirty="0"/>
              <a:t>1</a:t>
            </a:r>
            <a:r>
              <a:rPr lang="ja-JP" altLang="en-US" sz="1400" b="1" dirty="0"/>
              <a:t>日時点で</a:t>
            </a:r>
            <a:r>
              <a:rPr lang="en-US" altLang="ja-JP" sz="1400" b="1" dirty="0"/>
              <a:t>35</a:t>
            </a:r>
            <a:r>
              <a:rPr lang="ja-JP" altLang="en-US" sz="1400" b="1" dirty="0"/>
              <a:t>歳以下であること</a:t>
            </a:r>
            <a:endParaRPr lang="en-US" altLang="ja-JP" sz="1400" b="1" dirty="0"/>
          </a:p>
          <a:p>
            <a:r>
              <a:rPr lang="ja-JP" altLang="en-US" sz="1400" b="1" dirty="0"/>
              <a:t>　・申請者が論文の筆頭著者もしくは共著者であること　</a:t>
            </a:r>
            <a:endParaRPr lang="en-US" altLang="ja-JP" sz="1400" b="1" dirty="0"/>
          </a:p>
          <a:p>
            <a:r>
              <a:rPr lang="ja-JP" altLang="en-US" sz="1400" b="1" dirty="0"/>
              <a:t>　・申請者が電気学会の正員，准員または学生員であること</a:t>
            </a:r>
            <a:endParaRPr lang="en-US" altLang="ja-JP" sz="1400" b="1" dirty="0"/>
          </a:p>
          <a:p>
            <a:r>
              <a:rPr lang="ja-JP" altLang="en-US" sz="1400" b="1" dirty="0"/>
              <a:t>　・申請者が電気学会 東海支部管内の企業や大学，高専に所属していること</a:t>
            </a:r>
            <a:endParaRPr lang="en-US" altLang="ja-JP" sz="1400" b="1" dirty="0"/>
          </a:p>
          <a:p>
            <a:r>
              <a:rPr lang="ja-JP" altLang="en-US" sz="1400" b="1" dirty="0"/>
              <a:t>　・</a:t>
            </a:r>
            <a:r>
              <a:rPr lang="en-US" altLang="ja-JP" sz="1400" b="1" dirty="0"/>
              <a:t>2026</a:t>
            </a:r>
            <a:r>
              <a:rPr lang="ja-JP" altLang="en-US" sz="1400" b="1" dirty="0"/>
              <a:t>年度発行の各論文誌に掲載されている論文であること</a:t>
            </a:r>
            <a:endParaRPr lang="ja-JP" altLang="en-US" sz="1400" dirty="0"/>
          </a:p>
          <a:p>
            <a:pPr>
              <a:lnSpc>
                <a:spcPts val="1400"/>
              </a:lnSpc>
            </a:pPr>
            <a:endParaRPr lang="en-US" altLang="ja-JP" sz="1400" b="1" dirty="0"/>
          </a:p>
          <a:p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</a:t>
            </a:r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申請方法</a:t>
            </a:r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】</a:t>
            </a:r>
          </a:p>
          <a:p>
            <a:r>
              <a:rPr lang="ja-JP" altLang="en-US" sz="1400" b="1" dirty="0"/>
              <a:t>　論文掲載号発行以降に申請書を電気学会東海支部事務局に送付</a:t>
            </a:r>
          </a:p>
          <a:p>
            <a:pPr>
              <a:lnSpc>
                <a:spcPts val="1400"/>
              </a:lnSpc>
            </a:pPr>
            <a:endParaRPr lang="en-US" altLang="ja-JP" sz="1400" b="1" dirty="0"/>
          </a:p>
          <a:p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</a:t>
            </a:r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申請期間</a:t>
            </a:r>
            <a:r>
              <a:rPr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】</a:t>
            </a:r>
          </a:p>
          <a:p>
            <a:r>
              <a:rPr lang="ja-JP" altLang="en-US" sz="1400" b="1" dirty="0"/>
              <a:t>　</a:t>
            </a:r>
            <a:r>
              <a:rPr lang="en-US" altLang="ja-JP" sz="1400" b="1" u="sng" dirty="0">
                <a:solidFill>
                  <a:srgbClr val="FF0000"/>
                </a:solidFill>
              </a:rPr>
              <a:t>2026</a:t>
            </a:r>
            <a:r>
              <a:rPr lang="ja-JP" altLang="en-US" sz="1400" b="1" u="sng" dirty="0">
                <a:solidFill>
                  <a:srgbClr val="FF0000"/>
                </a:solidFill>
              </a:rPr>
              <a:t>年</a:t>
            </a:r>
            <a:r>
              <a:rPr lang="en-US" altLang="ja-JP" sz="1400" b="1" u="sng" dirty="0">
                <a:solidFill>
                  <a:srgbClr val="FF0000"/>
                </a:solidFill>
              </a:rPr>
              <a:t>4</a:t>
            </a:r>
            <a:r>
              <a:rPr lang="ja-JP" altLang="en-US" sz="1400" b="1" u="sng" dirty="0">
                <a:solidFill>
                  <a:srgbClr val="FF0000"/>
                </a:solidFill>
              </a:rPr>
              <a:t>月</a:t>
            </a:r>
            <a:r>
              <a:rPr lang="en-US" altLang="ja-JP" sz="1400" b="1" u="sng" dirty="0">
                <a:solidFill>
                  <a:srgbClr val="FF0000"/>
                </a:solidFill>
              </a:rPr>
              <a:t>1</a:t>
            </a:r>
            <a:r>
              <a:rPr lang="ja-JP" altLang="en-US" sz="1400" b="1" u="sng" dirty="0">
                <a:solidFill>
                  <a:srgbClr val="FF0000"/>
                </a:solidFill>
              </a:rPr>
              <a:t>日～</a:t>
            </a:r>
            <a:r>
              <a:rPr lang="en-US" altLang="ja-JP" sz="1400" b="1" u="sng">
                <a:solidFill>
                  <a:srgbClr val="FF0000"/>
                </a:solidFill>
              </a:rPr>
              <a:t>2027</a:t>
            </a:r>
            <a:r>
              <a:rPr lang="ja-JP" altLang="en-US" sz="1400" b="1" u="sng">
                <a:solidFill>
                  <a:srgbClr val="FF0000"/>
                </a:solidFill>
              </a:rPr>
              <a:t>年</a:t>
            </a:r>
            <a:r>
              <a:rPr lang="en-US" altLang="ja-JP" sz="1400" b="1" u="sng" dirty="0">
                <a:solidFill>
                  <a:srgbClr val="FF0000"/>
                </a:solidFill>
              </a:rPr>
              <a:t>6</a:t>
            </a:r>
            <a:r>
              <a:rPr lang="ja-JP" altLang="en-US" sz="1400" b="1" u="sng" dirty="0">
                <a:solidFill>
                  <a:srgbClr val="FF0000"/>
                </a:solidFill>
              </a:rPr>
              <a:t>月</a:t>
            </a:r>
            <a:r>
              <a:rPr lang="en-US" altLang="ja-JP" sz="1400" b="1" u="sng" dirty="0">
                <a:solidFill>
                  <a:srgbClr val="FF0000"/>
                </a:solidFill>
              </a:rPr>
              <a:t>30</a:t>
            </a:r>
            <a:r>
              <a:rPr lang="ja-JP" altLang="en-US" sz="1400" b="1" u="sng" dirty="0">
                <a:solidFill>
                  <a:srgbClr val="FF0000"/>
                </a:solidFill>
              </a:rPr>
              <a:t>日</a:t>
            </a:r>
            <a:endParaRPr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117FA22-22E4-A683-5E59-0422FF346176}"/>
              </a:ext>
            </a:extLst>
          </p:cNvPr>
          <p:cNvSpPr txBox="1"/>
          <p:nvPr/>
        </p:nvSpPr>
        <p:spPr>
          <a:xfrm>
            <a:off x="2240575" y="9629430"/>
            <a:ext cx="46174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問い合わせ先：電気学会東海支部事務局（</a:t>
            </a:r>
            <a:r>
              <a:rPr lang="en-US" altLang="ja-JP" sz="1100" b="1" dirty="0"/>
              <a:t> ieej-tok@gc4.so-net.ne.jp </a:t>
            </a:r>
            <a:r>
              <a:rPr kumimoji="1" lang="ja-JP" altLang="en-US" sz="1100" b="1" dirty="0"/>
              <a:t>）</a:t>
            </a:r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5E941423-1B17-3529-128C-D6F9D480AFFE}"/>
              </a:ext>
            </a:extLst>
          </p:cNvPr>
          <p:cNvSpPr/>
          <p:nvPr/>
        </p:nvSpPr>
        <p:spPr>
          <a:xfrm>
            <a:off x="3152776" y="9048249"/>
            <a:ext cx="3248540" cy="429498"/>
          </a:xfrm>
          <a:prstGeom prst="wedgeRectCallout">
            <a:avLst>
              <a:gd name="adj1" fmla="val -24804"/>
              <a:gd name="adj2" fmla="val -19541"/>
            </a:avLst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7C74550-0B8C-8D14-5E03-AA488ECCB982}"/>
              </a:ext>
            </a:extLst>
          </p:cNvPr>
          <p:cNvSpPr txBox="1"/>
          <p:nvPr/>
        </p:nvSpPr>
        <p:spPr>
          <a:xfrm>
            <a:off x="3148398" y="9061922"/>
            <a:ext cx="24601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accent2"/>
                </a:solidFill>
              </a:rPr>
              <a:t>申請方法の詳細はこちら：</a:t>
            </a:r>
            <a:br>
              <a:rPr kumimoji="1" lang="en-US" altLang="ja-JP" sz="1100" b="1" dirty="0">
                <a:solidFill>
                  <a:srgbClr val="0563C1"/>
                </a:solidFill>
                <a:latin typeface="游ゴシック" panose="020B0400000000000000" pitchFamily="50" charset="-128"/>
                <a:cs typeface="Times New Roman" panose="02020603050405020304" pitchFamily="18" charset="0"/>
              </a:rPr>
            </a:br>
            <a:r>
              <a:rPr kumimoji="1" lang="en-US" altLang="ja-JP" sz="1100" b="1" dirty="0">
                <a:solidFill>
                  <a:srgbClr val="0563C1"/>
                </a:solidFill>
                <a:latin typeface="游ゴシック" panose="020B0400000000000000" pitchFamily="50" charset="-128"/>
                <a:cs typeface="Times New Roman" panose="02020603050405020304" pitchFamily="18" charset="0"/>
              </a:rPr>
              <a:t>http://*****</a:t>
            </a:r>
            <a:endParaRPr lang="en-US" altLang="ja-JP" sz="1100" dirty="0">
              <a:effectLst/>
              <a:latin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31E36E8-B136-2473-BFB5-5B1C6CC1D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644" y="8481774"/>
            <a:ext cx="901992" cy="90199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7C7DF6B-6DCB-E107-A174-E07F47F8C4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460" y="28714"/>
            <a:ext cx="6263075" cy="1166882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57580B7-B084-27B4-D15B-8A5F781E1EB0}"/>
              </a:ext>
            </a:extLst>
          </p:cNvPr>
          <p:cNvSpPr txBox="1"/>
          <p:nvPr/>
        </p:nvSpPr>
        <p:spPr>
          <a:xfrm>
            <a:off x="3336148" y="4385048"/>
            <a:ext cx="3442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電気学会論文誌（</a:t>
            </a:r>
            <a:r>
              <a:rPr lang="en-US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，</a:t>
            </a:r>
            <a:r>
              <a:rPr lang="en-US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，</a:t>
            </a:r>
            <a:r>
              <a:rPr lang="en-US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</a:t>
            </a:r>
            <a:r>
              <a:rPr lang="ja-JP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，</a:t>
            </a:r>
            <a:r>
              <a:rPr lang="en-US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</a:t>
            </a:r>
            <a:r>
              <a:rPr lang="ja-JP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，</a:t>
            </a:r>
            <a:r>
              <a:rPr lang="en-US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r>
              <a:rPr lang="ja-JP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部門）　電気学会産業応用部門英文論文誌</a:t>
            </a:r>
            <a:r>
              <a:rPr lang="en-US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 (</a:t>
            </a:r>
            <a:r>
              <a:rPr lang="en-US" altLang="ja-JP" sz="1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IEEJ Journal of Industry Applications</a:t>
            </a:r>
            <a:r>
              <a:rPr lang="en-US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ja-JP" sz="1600" b="1" kern="100" spc="-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，共通英文論文誌</a:t>
            </a:r>
            <a:endParaRPr kumimoji="1" lang="ja-JP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68BB3A7B-5544-7748-5FB4-6016E07DF3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30" y="1223935"/>
            <a:ext cx="1651000" cy="23368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02AB3EB-F846-64D9-FD13-78BFAE5864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54" y="1668128"/>
            <a:ext cx="1651000" cy="2336800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90910033-6072-D421-939C-DB3E344424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952" y="2112321"/>
            <a:ext cx="1651000" cy="23368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9A006E6A-B755-2CF8-31FB-ED6ED0CBC0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209" y="2577012"/>
            <a:ext cx="1651000" cy="233680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BC6D614-6873-40A3-0AE8-A5BCC350F61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866" y="3023218"/>
            <a:ext cx="1651000" cy="23368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A52DDFC0-9028-D16C-BD28-CA7495F3518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946" y="1161236"/>
            <a:ext cx="1419190" cy="2008700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C8EE4C57-B922-6F9D-6ECE-C82A3274EA2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8149" y="1161236"/>
            <a:ext cx="1526612" cy="2008700"/>
          </a:xfrm>
          <a:prstGeom prst="rect">
            <a:avLst/>
          </a:prstGeom>
        </p:spPr>
      </p:pic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D41F13F7-91D9-3F8B-0FB1-3B6EAAE97BE1}"/>
              </a:ext>
            </a:extLst>
          </p:cNvPr>
          <p:cNvSpPr/>
          <p:nvPr/>
        </p:nvSpPr>
        <p:spPr>
          <a:xfrm>
            <a:off x="3450993" y="3261216"/>
            <a:ext cx="3109542" cy="112244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5">
                  <a:satMod val="103000"/>
                  <a:tint val="94000"/>
                  <a:alpha val="80000"/>
                  <a:lumMod val="90000"/>
                  <a:lumOff val="10000"/>
                </a:schemeClr>
              </a:gs>
              <a:gs pos="50000">
                <a:schemeClr val="accent5">
                  <a:satMod val="110000"/>
                  <a:lumMod val="100000"/>
                  <a:shade val="100000"/>
                  <a:alpha val="80000"/>
                </a:schemeClr>
              </a:gs>
              <a:gs pos="100000">
                <a:schemeClr val="accent5">
                  <a:lumMod val="99000"/>
                  <a:satMod val="120000"/>
                  <a:shade val="78000"/>
                  <a:alpha val="80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3A145C9-46AB-51C6-4F2A-11853DA0464E}"/>
              </a:ext>
            </a:extLst>
          </p:cNvPr>
          <p:cNvSpPr txBox="1"/>
          <p:nvPr/>
        </p:nvSpPr>
        <p:spPr>
          <a:xfrm>
            <a:off x="3646548" y="3337670"/>
            <a:ext cx="2718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</a:t>
            </a:r>
            <a:r>
              <a:rPr kumimoji="1" lang="ja-JP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年度の以下論文に対する掲載料を　助成します！</a:t>
            </a:r>
            <a:endParaRPr kumimoji="1" lang="ja-JP" alt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510A8CD-A404-2260-4F18-386090A5BC68}"/>
              </a:ext>
            </a:extLst>
          </p:cNvPr>
          <p:cNvSpPr txBox="1"/>
          <p:nvPr/>
        </p:nvSpPr>
        <p:spPr>
          <a:xfrm>
            <a:off x="5855216" y="874601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highlight>
                  <a:srgbClr val="FFFF00"/>
                </a:highlight>
              </a:rPr>
              <a:t>仮</a:t>
            </a:r>
          </a:p>
        </p:txBody>
      </p:sp>
    </p:spTree>
    <p:extLst>
      <p:ext uri="{BB962C8B-B14F-4D97-AF65-F5344CB8AC3E}">
        <p14:creationId xmlns:p14="http://schemas.microsoft.com/office/powerpoint/2010/main" val="1809137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378</TotalTime>
  <Words>263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Hirohiko Tanaka</dc:creator>
  <cp:lastModifiedBy>壁谷 勢津子</cp:lastModifiedBy>
  <cp:revision>33</cp:revision>
  <cp:lastPrinted>2025-01-07T23:38:29Z</cp:lastPrinted>
  <dcterms:created xsi:type="dcterms:W3CDTF">2024-06-11T05:31:50Z</dcterms:created>
  <dcterms:modified xsi:type="dcterms:W3CDTF">2026-06-23T13:32:43Z</dcterms:modified>
</cp:coreProperties>
</file>